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272" r:id="rId3"/>
    <p:sldId id="281" r:id="rId4"/>
    <p:sldId id="269" r:id="rId5"/>
    <p:sldId id="270" r:id="rId6"/>
    <p:sldId id="261" r:id="rId7"/>
    <p:sldId id="271" r:id="rId8"/>
    <p:sldId id="273" r:id="rId9"/>
    <p:sldId id="274" r:id="rId10"/>
    <p:sldId id="276" r:id="rId11"/>
    <p:sldId id="275" r:id="rId12"/>
    <p:sldId id="277" r:id="rId13"/>
    <p:sldId id="279" r:id="rId14"/>
    <p:sldId id="28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F0"/>
    <a:srgbClr val="2F4D5D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69" d="100"/>
          <a:sy n="69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7D5E5-6B7F-40CD-8415-FA7B173B0DE2}" type="doc">
      <dgm:prSet loTypeId="urn:microsoft.com/office/officeart/2005/8/layout/pyramid2" loCatId="list" qsTypeId="urn:microsoft.com/office/officeart/2009/2/quickstyle/3d8" qsCatId="3D" csTypeId="urn:microsoft.com/office/officeart/2005/8/colors/accent1_2" csCatId="accent1" phldr="1"/>
      <dgm:spPr/>
    </dgm:pt>
    <dgm:pt modelId="{0105FC6B-E561-4E8C-A996-C958D8692232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Encourage ASFV research</a:t>
          </a:r>
          <a:endParaRPr lang="en-US" dirty="0"/>
        </a:p>
      </dgm:t>
    </dgm:pt>
    <dgm:pt modelId="{8534D7DD-A24E-46B8-925F-BBFFBDE420E2}" type="parTrans" cxnId="{0EB25D59-58CD-4BB9-9BDB-470ADCBD777E}">
      <dgm:prSet/>
      <dgm:spPr/>
      <dgm:t>
        <a:bodyPr/>
        <a:lstStyle/>
        <a:p>
          <a:endParaRPr lang="en-US"/>
        </a:p>
      </dgm:t>
    </dgm:pt>
    <dgm:pt modelId="{98FF6D9B-8EBD-4FBC-BB97-CE867E68E357}" type="sibTrans" cxnId="{0EB25D59-58CD-4BB9-9BDB-470ADCBD777E}">
      <dgm:prSet/>
      <dgm:spPr/>
      <dgm:t>
        <a:bodyPr/>
        <a:lstStyle/>
        <a:p>
          <a:endParaRPr lang="en-US"/>
        </a:p>
      </dgm:t>
    </dgm:pt>
    <dgm:pt modelId="{B0E19350-FF4D-4A8C-8E95-43BF2D1035B1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WGS from all breeds</a:t>
          </a:r>
          <a:endParaRPr lang="en-US" dirty="0"/>
        </a:p>
      </dgm:t>
    </dgm:pt>
    <dgm:pt modelId="{E4321E27-C19F-4D5E-B9B8-74F7C6091AF5}" type="parTrans" cxnId="{347BAE57-5939-4CE1-AA38-4615A8DF6C47}">
      <dgm:prSet/>
      <dgm:spPr/>
      <dgm:t>
        <a:bodyPr/>
        <a:lstStyle/>
        <a:p>
          <a:endParaRPr lang="en-US"/>
        </a:p>
      </dgm:t>
    </dgm:pt>
    <dgm:pt modelId="{99654108-2A33-4C32-B740-C6679E4913B3}" type="sibTrans" cxnId="{347BAE57-5939-4CE1-AA38-4615A8DF6C47}">
      <dgm:prSet/>
      <dgm:spPr/>
      <dgm:t>
        <a:bodyPr/>
        <a:lstStyle/>
        <a:p>
          <a:endParaRPr lang="en-US"/>
        </a:p>
      </dgm:t>
    </dgm:pt>
    <dgm:pt modelId="{9F38D317-9534-4CA6-AAB9-8B1C75ED49E5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Assist in control of ASFV</a:t>
          </a:r>
          <a:endParaRPr lang="en-US" dirty="0"/>
        </a:p>
      </dgm:t>
    </dgm:pt>
    <dgm:pt modelId="{2F7586D0-A9B6-4609-B4E4-4981647FE9D2}" type="parTrans" cxnId="{7F12E41C-A767-4258-A21B-5A68FF16005E}">
      <dgm:prSet/>
      <dgm:spPr/>
      <dgm:t>
        <a:bodyPr/>
        <a:lstStyle/>
        <a:p>
          <a:endParaRPr lang="en-US"/>
        </a:p>
      </dgm:t>
    </dgm:pt>
    <dgm:pt modelId="{9E9F8683-829A-4E71-9C8A-4044F8FB4184}" type="sibTrans" cxnId="{7F12E41C-A767-4258-A21B-5A68FF16005E}">
      <dgm:prSet/>
      <dgm:spPr/>
      <dgm:t>
        <a:bodyPr/>
        <a:lstStyle/>
        <a:p>
          <a:endParaRPr lang="en-US"/>
        </a:p>
      </dgm:t>
    </dgm:pt>
    <dgm:pt modelId="{8AE87B20-FF98-44CE-BB74-E5ADF73D18BB}">
      <dgm:prSet/>
      <dgm:spPr/>
      <dgm:t>
        <a:bodyPr/>
        <a:lstStyle/>
        <a:p>
          <a:r>
            <a:rPr lang="en-US" dirty="0" smtClean="0"/>
            <a:t>Vaccine development</a:t>
          </a:r>
          <a:endParaRPr lang="en-US" dirty="0"/>
        </a:p>
      </dgm:t>
    </dgm:pt>
    <dgm:pt modelId="{9FA3C3AA-EA42-4559-AABD-97E7801AAB72}" type="parTrans" cxnId="{184784E8-E2E6-4428-ACBD-CD1DE93FF7C1}">
      <dgm:prSet/>
      <dgm:spPr/>
      <dgm:t>
        <a:bodyPr/>
        <a:lstStyle/>
        <a:p>
          <a:endParaRPr lang="en-US"/>
        </a:p>
      </dgm:t>
    </dgm:pt>
    <dgm:pt modelId="{09A314DA-1322-42E9-AA5B-66ABBEFF7A03}" type="sibTrans" cxnId="{184784E8-E2E6-4428-ACBD-CD1DE93FF7C1}">
      <dgm:prSet/>
      <dgm:spPr/>
      <dgm:t>
        <a:bodyPr/>
        <a:lstStyle/>
        <a:p>
          <a:endParaRPr lang="en-US"/>
        </a:p>
      </dgm:t>
    </dgm:pt>
    <dgm:pt modelId="{D11F8BDB-DDCA-4009-8BB8-D4B8B26F6FA8}" type="pres">
      <dgm:prSet presAssocID="{9B27D5E5-6B7F-40CD-8415-FA7B173B0DE2}" presName="compositeShape" presStyleCnt="0">
        <dgm:presLayoutVars>
          <dgm:dir/>
          <dgm:resizeHandles/>
        </dgm:presLayoutVars>
      </dgm:prSet>
      <dgm:spPr/>
    </dgm:pt>
    <dgm:pt modelId="{637EB726-8AD5-4F7D-85B0-D38E4C148460}" type="pres">
      <dgm:prSet presAssocID="{9B27D5E5-6B7F-40CD-8415-FA7B173B0DE2}" presName="pyramid" presStyleLbl="node1" presStyleIdx="0" presStyleCnt="1" custLinFactNeighborX="-636"/>
      <dgm:spPr/>
    </dgm:pt>
    <dgm:pt modelId="{59B88978-C74A-4F82-8C64-6937E17E4BDA}" type="pres">
      <dgm:prSet presAssocID="{9B27D5E5-6B7F-40CD-8415-FA7B173B0DE2}" presName="theList" presStyleCnt="0"/>
      <dgm:spPr/>
    </dgm:pt>
    <dgm:pt modelId="{6BCD9745-D304-4423-BD76-D98DFBEDAE4F}" type="pres">
      <dgm:prSet presAssocID="{0105FC6B-E561-4E8C-A996-C958D869223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3E282-1FD6-4162-B44C-DFE7F2A2EA41}" type="pres">
      <dgm:prSet presAssocID="{0105FC6B-E561-4E8C-A996-C958D8692232}" presName="aSpace" presStyleCnt="0"/>
      <dgm:spPr/>
    </dgm:pt>
    <dgm:pt modelId="{473F1AD6-FF5A-4100-9DA9-3737634741FD}" type="pres">
      <dgm:prSet presAssocID="{B0E19350-FF4D-4A8C-8E95-43BF2D1035B1}" presName="aNode" presStyleLbl="fgAcc1" presStyleIdx="1" presStyleCnt="4" custLinFactNeighborX="-1215" custLinFactNeighborY="-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0D6AA-8082-41EF-91FC-207A76323A20}" type="pres">
      <dgm:prSet presAssocID="{B0E19350-FF4D-4A8C-8E95-43BF2D1035B1}" presName="aSpace" presStyleCnt="0"/>
      <dgm:spPr/>
    </dgm:pt>
    <dgm:pt modelId="{ED3AFACD-ECC3-4811-8EC0-48CC031DE690}" type="pres">
      <dgm:prSet presAssocID="{9F38D317-9534-4CA6-AAB9-8B1C75ED49E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E711-7EBA-4AB6-99DA-FC9A51C879A2}" type="pres">
      <dgm:prSet presAssocID="{9F38D317-9534-4CA6-AAB9-8B1C75ED49E5}" presName="aSpace" presStyleCnt="0"/>
      <dgm:spPr/>
    </dgm:pt>
    <dgm:pt modelId="{1AF60CC1-1DD1-4EC8-BF9E-6B9389CBB11B}" type="pres">
      <dgm:prSet presAssocID="{8AE87B20-FF98-44CE-BB74-E5ADF73D18BB}" presName="aNode" presStyleLbl="fgAcc1" presStyleIdx="3" presStyleCnt="4" custLinFactNeighborX="0" custLinFactNeighborY="-18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AF56F-A5EE-4861-8A1C-08B410D3B679}" type="pres">
      <dgm:prSet presAssocID="{8AE87B20-FF98-44CE-BB74-E5ADF73D18BB}" presName="aSpace" presStyleCnt="0"/>
      <dgm:spPr/>
    </dgm:pt>
  </dgm:ptLst>
  <dgm:cxnLst>
    <dgm:cxn modelId="{4C955562-FCEC-4A1D-98E0-4D23FCA545AB}" type="presOf" srcId="{0105FC6B-E561-4E8C-A996-C958D8692232}" destId="{6BCD9745-D304-4423-BD76-D98DFBEDAE4F}" srcOrd="0" destOrd="0" presId="urn:microsoft.com/office/officeart/2005/8/layout/pyramid2"/>
    <dgm:cxn modelId="{7F12E41C-A767-4258-A21B-5A68FF16005E}" srcId="{9B27D5E5-6B7F-40CD-8415-FA7B173B0DE2}" destId="{9F38D317-9534-4CA6-AAB9-8B1C75ED49E5}" srcOrd="2" destOrd="0" parTransId="{2F7586D0-A9B6-4609-B4E4-4981647FE9D2}" sibTransId="{9E9F8683-829A-4E71-9C8A-4044F8FB4184}"/>
    <dgm:cxn modelId="{72837C59-2C83-459C-BE08-3808BE4F0B62}" type="presOf" srcId="{B0E19350-FF4D-4A8C-8E95-43BF2D1035B1}" destId="{473F1AD6-FF5A-4100-9DA9-3737634741FD}" srcOrd="0" destOrd="0" presId="urn:microsoft.com/office/officeart/2005/8/layout/pyramid2"/>
    <dgm:cxn modelId="{CB2CC735-F1A9-4DF0-8575-70422885D201}" type="presOf" srcId="{9F38D317-9534-4CA6-AAB9-8B1C75ED49E5}" destId="{ED3AFACD-ECC3-4811-8EC0-48CC031DE690}" srcOrd="0" destOrd="0" presId="urn:microsoft.com/office/officeart/2005/8/layout/pyramid2"/>
    <dgm:cxn modelId="{184784E8-E2E6-4428-ACBD-CD1DE93FF7C1}" srcId="{9B27D5E5-6B7F-40CD-8415-FA7B173B0DE2}" destId="{8AE87B20-FF98-44CE-BB74-E5ADF73D18BB}" srcOrd="3" destOrd="0" parTransId="{9FA3C3AA-EA42-4559-AABD-97E7801AAB72}" sibTransId="{09A314DA-1322-42E9-AA5B-66ABBEFF7A03}"/>
    <dgm:cxn modelId="{0EB25D59-58CD-4BB9-9BDB-470ADCBD777E}" srcId="{9B27D5E5-6B7F-40CD-8415-FA7B173B0DE2}" destId="{0105FC6B-E561-4E8C-A996-C958D8692232}" srcOrd="0" destOrd="0" parTransId="{8534D7DD-A24E-46B8-925F-BBFFBDE420E2}" sibTransId="{98FF6D9B-8EBD-4FBC-BB97-CE867E68E357}"/>
    <dgm:cxn modelId="{347BAE57-5939-4CE1-AA38-4615A8DF6C47}" srcId="{9B27D5E5-6B7F-40CD-8415-FA7B173B0DE2}" destId="{B0E19350-FF4D-4A8C-8E95-43BF2D1035B1}" srcOrd="1" destOrd="0" parTransId="{E4321E27-C19F-4D5E-B9B8-74F7C6091AF5}" sibTransId="{99654108-2A33-4C32-B740-C6679E4913B3}"/>
    <dgm:cxn modelId="{9AE1E053-7164-4357-AAB8-E60C10106D9F}" type="presOf" srcId="{8AE87B20-FF98-44CE-BB74-E5ADF73D18BB}" destId="{1AF60CC1-1DD1-4EC8-BF9E-6B9389CBB11B}" srcOrd="0" destOrd="0" presId="urn:microsoft.com/office/officeart/2005/8/layout/pyramid2"/>
    <dgm:cxn modelId="{3F1DD16F-1D34-489B-8968-953877D01EB7}" type="presOf" srcId="{9B27D5E5-6B7F-40CD-8415-FA7B173B0DE2}" destId="{D11F8BDB-DDCA-4009-8BB8-D4B8B26F6FA8}" srcOrd="0" destOrd="0" presId="urn:microsoft.com/office/officeart/2005/8/layout/pyramid2"/>
    <dgm:cxn modelId="{74E4F4EB-200A-4810-96B1-BFC02D15D522}" type="presParOf" srcId="{D11F8BDB-DDCA-4009-8BB8-D4B8B26F6FA8}" destId="{637EB726-8AD5-4F7D-85B0-D38E4C148460}" srcOrd="0" destOrd="0" presId="urn:microsoft.com/office/officeart/2005/8/layout/pyramid2"/>
    <dgm:cxn modelId="{1CB6A4D5-6D59-4EFA-9080-95B354805649}" type="presParOf" srcId="{D11F8BDB-DDCA-4009-8BB8-D4B8B26F6FA8}" destId="{59B88978-C74A-4F82-8C64-6937E17E4BDA}" srcOrd="1" destOrd="0" presId="urn:microsoft.com/office/officeart/2005/8/layout/pyramid2"/>
    <dgm:cxn modelId="{80F613FA-893A-4247-8C11-82337ADDA331}" type="presParOf" srcId="{59B88978-C74A-4F82-8C64-6937E17E4BDA}" destId="{6BCD9745-D304-4423-BD76-D98DFBEDAE4F}" srcOrd="0" destOrd="0" presId="urn:microsoft.com/office/officeart/2005/8/layout/pyramid2"/>
    <dgm:cxn modelId="{EEE17850-865B-44E6-BBB3-C37D0A0A723F}" type="presParOf" srcId="{59B88978-C74A-4F82-8C64-6937E17E4BDA}" destId="{59F3E282-1FD6-4162-B44C-DFE7F2A2EA41}" srcOrd="1" destOrd="0" presId="urn:microsoft.com/office/officeart/2005/8/layout/pyramid2"/>
    <dgm:cxn modelId="{74C8E978-EEC1-4E44-8BD9-44DBC30A8D9F}" type="presParOf" srcId="{59B88978-C74A-4F82-8C64-6937E17E4BDA}" destId="{473F1AD6-FF5A-4100-9DA9-3737634741FD}" srcOrd="2" destOrd="0" presId="urn:microsoft.com/office/officeart/2005/8/layout/pyramid2"/>
    <dgm:cxn modelId="{6B920B73-27F8-4BDA-A5E0-7BC690FC3696}" type="presParOf" srcId="{59B88978-C74A-4F82-8C64-6937E17E4BDA}" destId="{C670D6AA-8082-41EF-91FC-207A76323A20}" srcOrd="3" destOrd="0" presId="urn:microsoft.com/office/officeart/2005/8/layout/pyramid2"/>
    <dgm:cxn modelId="{5E99F246-4CFE-4D8B-B15E-9541027FAF0A}" type="presParOf" srcId="{59B88978-C74A-4F82-8C64-6937E17E4BDA}" destId="{ED3AFACD-ECC3-4811-8EC0-48CC031DE690}" srcOrd="4" destOrd="0" presId="urn:microsoft.com/office/officeart/2005/8/layout/pyramid2"/>
    <dgm:cxn modelId="{AEA17B02-B2C5-46F8-A623-3C3ACF5BB991}" type="presParOf" srcId="{59B88978-C74A-4F82-8C64-6937E17E4BDA}" destId="{C6DCE711-7EBA-4AB6-99DA-FC9A51C879A2}" srcOrd="5" destOrd="0" presId="urn:microsoft.com/office/officeart/2005/8/layout/pyramid2"/>
    <dgm:cxn modelId="{9DE27E06-E894-4D53-9E6A-D139E893C957}" type="presParOf" srcId="{59B88978-C74A-4F82-8C64-6937E17E4BDA}" destId="{1AF60CC1-1DD1-4EC8-BF9E-6B9389CBB11B}" srcOrd="6" destOrd="0" presId="urn:microsoft.com/office/officeart/2005/8/layout/pyramid2"/>
    <dgm:cxn modelId="{90C655E1-61B3-4063-A283-F46BBA0EB245}" type="presParOf" srcId="{59B88978-C74A-4F82-8C64-6937E17E4BDA}" destId="{8A2AF56F-A5EE-4861-8A1C-08B410D3B6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A8DA2-ABB7-4779-80C0-D3F3854BF5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93E14-2DDD-44AC-81BE-8A1C548A8394}">
      <dgm:prSet phldrT="[Text]"/>
      <dgm:spPr/>
      <dgm:t>
        <a:bodyPr/>
        <a:lstStyle/>
        <a:p>
          <a:r>
            <a:rPr lang="en-US" dirty="0" smtClean="0"/>
            <a:t>My expectations</a:t>
          </a:r>
        </a:p>
        <a:p>
          <a:r>
            <a:rPr lang="en-US" dirty="0" smtClean="0"/>
            <a:t>GARA</a:t>
          </a:r>
        </a:p>
        <a:p>
          <a:r>
            <a:rPr lang="en-US" dirty="0" smtClean="0"/>
            <a:t>2023</a:t>
          </a:r>
          <a:endParaRPr lang="en-US" dirty="0"/>
        </a:p>
      </dgm:t>
    </dgm:pt>
    <dgm:pt modelId="{4FE6E597-37A9-45EB-B39A-E861EE2ECDCA}" type="parTrans" cxnId="{BBBA29AA-EBC6-471A-9866-FCA4DA2E2783}">
      <dgm:prSet/>
      <dgm:spPr/>
      <dgm:t>
        <a:bodyPr/>
        <a:lstStyle/>
        <a:p>
          <a:endParaRPr lang="en-US"/>
        </a:p>
      </dgm:t>
    </dgm:pt>
    <dgm:pt modelId="{489B7275-74B0-42AF-AA6B-31C23558540A}" type="sibTrans" cxnId="{BBBA29AA-EBC6-471A-9866-FCA4DA2E2783}">
      <dgm:prSet/>
      <dgm:spPr/>
      <dgm:t>
        <a:bodyPr/>
        <a:lstStyle/>
        <a:p>
          <a:endParaRPr lang="en-US"/>
        </a:p>
      </dgm:t>
    </dgm:pt>
    <dgm:pt modelId="{E3B107C1-F4CB-4E0E-A19F-4B2BECC0D630}">
      <dgm:prSet phldrT="[Text]"/>
      <dgm:spPr/>
      <dgm:t>
        <a:bodyPr/>
        <a:lstStyle/>
        <a:p>
          <a:r>
            <a:rPr lang="en-US" dirty="0" smtClean="0"/>
            <a:t>Brainstorming </a:t>
          </a:r>
          <a:endParaRPr lang="en-US" dirty="0"/>
        </a:p>
      </dgm:t>
    </dgm:pt>
    <dgm:pt modelId="{212BD7D6-8A76-4497-91CD-ECCA8FF6B693}" type="parTrans" cxnId="{CECF32E2-FB05-4D3D-A5C5-AF0BD8A0732A}">
      <dgm:prSet/>
      <dgm:spPr/>
      <dgm:t>
        <a:bodyPr/>
        <a:lstStyle/>
        <a:p>
          <a:endParaRPr lang="en-US"/>
        </a:p>
      </dgm:t>
    </dgm:pt>
    <dgm:pt modelId="{A15BEEA8-CE32-4714-91AB-CC017A7F57B8}" type="sibTrans" cxnId="{CECF32E2-FB05-4D3D-A5C5-AF0BD8A0732A}">
      <dgm:prSet/>
      <dgm:spPr/>
      <dgm:t>
        <a:bodyPr/>
        <a:lstStyle/>
        <a:p>
          <a:endParaRPr lang="en-US"/>
        </a:p>
      </dgm:t>
    </dgm:pt>
    <dgm:pt modelId="{4AC4BC86-2C3E-4982-8951-32D2CEF24E68}">
      <dgm:prSet phldrT="[Text]"/>
      <dgm:spPr/>
      <dgm:t>
        <a:bodyPr/>
        <a:lstStyle/>
        <a:p>
          <a:r>
            <a:rPr lang="en-US" dirty="0" smtClean="0"/>
            <a:t>International collaboration</a:t>
          </a:r>
          <a:endParaRPr lang="en-US" dirty="0"/>
        </a:p>
      </dgm:t>
    </dgm:pt>
    <dgm:pt modelId="{5E49067B-D9D9-4E34-983C-310EC01BA551}" type="parTrans" cxnId="{74E4F08B-3DBF-46C3-929D-C7A7E29DFBA9}">
      <dgm:prSet/>
      <dgm:spPr/>
      <dgm:t>
        <a:bodyPr/>
        <a:lstStyle/>
        <a:p>
          <a:endParaRPr lang="en-US"/>
        </a:p>
      </dgm:t>
    </dgm:pt>
    <dgm:pt modelId="{EFA779AF-E6A9-48FF-8A59-5B6ACF411CE6}" type="sibTrans" cxnId="{74E4F08B-3DBF-46C3-929D-C7A7E29DFBA9}">
      <dgm:prSet/>
      <dgm:spPr/>
      <dgm:t>
        <a:bodyPr/>
        <a:lstStyle/>
        <a:p>
          <a:endParaRPr lang="en-US"/>
        </a:p>
      </dgm:t>
    </dgm:pt>
    <dgm:pt modelId="{561098B5-BBC6-4A52-9EC5-2A940B711D3F}">
      <dgm:prSet phldrT="[Text]"/>
      <dgm:spPr/>
      <dgm:t>
        <a:bodyPr/>
        <a:lstStyle/>
        <a:p>
          <a:r>
            <a:rPr lang="en-US" dirty="0" smtClean="0"/>
            <a:t>Create sub research groups</a:t>
          </a:r>
          <a:endParaRPr lang="en-US" dirty="0"/>
        </a:p>
      </dgm:t>
    </dgm:pt>
    <dgm:pt modelId="{25EC87EE-78D4-4C59-8248-52A500D85767}" type="parTrans" cxnId="{A0010FB5-C6B9-4E8F-A8AC-BBCE98E35C5D}">
      <dgm:prSet/>
      <dgm:spPr/>
      <dgm:t>
        <a:bodyPr/>
        <a:lstStyle/>
        <a:p>
          <a:endParaRPr lang="en-US"/>
        </a:p>
      </dgm:t>
    </dgm:pt>
    <dgm:pt modelId="{1829EADC-2703-4F93-A40B-D5265F2C447D}" type="sibTrans" cxnId="{A0010FB5-C6B9-4E8F-A8AC-BBCE98E35C5D}">
      <dgm:prSet/>
      <dgm:spPr/>
      <dgm:t>
        <a:bodyPr/>
        <a:lstStyle/>
        <a:p>
          <a:endParaRPr lang="en-US"/>
        </a:p>
      </dgm:t>
    </dgm:pt>
    <dgm:pt modelId="{B106E456-46AF-4C85-853A-936220AE63C9}" type="pres">
      <dgm:prSet presAssocID="{513A8DA2-ABB7-4779-80C0-D3F3854BF5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297EB8-F551-4879-8A28-B90576091569}" type="pres">
      <dgm:prSet presAssocID="{8E293E14-2DDD-44AC-81BE-8A1C548A8394}" presName="centerShape" presStyleLbl="node0" presStyleIdx="0" presStyleCnt="1" custScaleX="117374" custScaleY="111952"/>
      <dgm:spPr/>
      <dgm:t>
        <a:bodyPr/>
        <a:lstStyle/>
        <a:p>
          <a:endParaRPr lang="en-US"/>
        </a:p>
      </dgm:t>
    </dgm:pt>
    <dgm:pt modelId="{73A36E6D-556B-45A4-8209-9A9A94FBCBD5}" type="pres">
      <dgm:prSet presAssocID="{212BD7D6-8A76-4497-91CD-ECCA8FF6B693}" presName="parTrans" presStyleLbl="bgSibTrans2D1" presStyleIdx="0" presStyleCnt="3"/>
      <dgm:spPr/>
    </dgm:pt>
    <dgm:pt modelId="{BA3FBAA0-7238-4CC1-9C5C-5E57D7238284}" type="pres">
      <dgm:prSet presAssocID="{E3B107C1-F4CB-4E0E-A19F-4B2BECC0D630}" presName="node" presStyleLbl="node1" presStyleIdx="0" presStyleCnt="3" custScaleX="127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0BAD1-A4D2-4BAD-87F5-DBFC479E90C6}" type="pres">
      <dgm:prSet presAssocID="{5E49067B-D9D9-4E34-983C-310EC01BA551}" presName="parTrans" presStyleLbl="bgSibTrans2D1" presStyleIdx="1" presStyleCnt="3"/>
      <dgm:spPr/>
    </dgm:pt>
    <dgm:pt modelId="{80686E89-8A52-485E-BE7D-B991A7C07A70}" type="pres">
      <dgm:prSet presAssocID="{4AC4BC86-2C3E-4982-8951-32D2CEF24E68}" presName="node" presStyleLbl="node1" presStyleIdx="1" presStyleCnt="3" custScaleX="129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47FF4-581C-4D93-97D5-AF9F9708AF3B}" type="pres">
      <dgm:prSet presAssocID="{25EC87EE-78D4-4C59-8248-52A500D85767}" presName="parTrans" presStyleLbl="bgSibTrans2D1" presStyleIdx="2" presStyleCnt="3"/>
      <dgm:spPr/>
    </dgm:pt>
    <dgm:pt modelId="{2675DFDA-B886-43D7-9D13-9E3665323C35}" type="pres">
      <dgm:prSet presAssocID="{561098B5-BBC6-4A52-9EC5-2A940B711D3F}" presName="node" presStyleLbl="node1" presStyleIdx="2" presStyleCnt="3" custScaleX="124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C6FA2-DF2D-4A7E-885D-00EA90A8D95E}" type="presOf" srcId="{25EC87EE-78D4-4C59-8248-52A500D85767}" destId="{09447FF4-581C-4D93-97D5-AF9F9708AF3B}" srcOrd="0" destOrd="0" presId="urn:microsoft.com/office/officeart/2005/8/layout/radial4"/>
    <dgm:cxn modelId="{D372396A-2BD2-4998-922B-CE7237308595}" type="presOf" srcId="{8E293E14-2DDD-44AC-81BE-8A1C548A8394}" destId="{29297EB8-F551-4879-8A28-B90576091569}" srcOrd="0" destOrd="0" presId="urn:microsoft.com/office/officeart/2005/8/layout/radial4"/>
    <dgm:cxn modelId="{4AEF472D-FDCB-4BC4-A404-6BFFA500C3CB}" type="presOf" srcId="{E3B107C1-F4CB-4E0E-A19F-4B2BECC0D630}" destId="{BA3FBAA0-7238-4CC1-9C5C-5E57D7238284}" srcOrd="0" destOrd="0" presId="urn:microsoft.com/office/officeart/2005/8/layout/radial4"/>
    <dgm:cxn modelId="{542B5E91-8B07-4255-A832-E414014AEEB3}" type="presOf" srcId="{5E49067B-D9D9-4E34-983C-310EC01BA551}" destId="{8310BAD1-A4D2-4BAD-87F5-DBFC479E90C6}" srcOrd="0" destOrd="0" presId="urn:microsoft.com/office/officeart/2005/8/layout/radial4"/>
    <dgm:cxn modelId="{AED2F012-4529-4FB1-96C2-DC7B51DE318E}" type="presOf" srcId="{513A8DA2-ABB7-4779-80C0-D3F3854BF515}" destId="{B106E456-46AF-4C85-853A-936220AE63C9}" srcOrd="0" destOrd="0" presId="urn:microsoft.com/office/officeart/2005/8/layout/radial4"/>
    <dgm:cxn modelId="{BBBA29AA-EBC6-471A-9866-FCA4DA2E2783}" srcId="{513A8DA2-ABB7-4779-80C0-D3F3854BF515}" destId="{8E293E14-2DDD-44AC-81BE-8A1C548A8394}" srcOrd="0" destOrd="0" parTransId="{4FE6E597-37A9-45EB-B39A-E861EE2ECDCA}" sibTransId="{489B7275-74B0-42AF-AA6B-31C23558540A}"/>
    <dgm:cxn modelId="{8387497A-039F-4907-B198-F639DAD280AB}" type="presOf" srcId="{561098B5-BBC6-4A52-9EC5-2A940B711D3F}" destId="{2675DFDA-B886-43D7-9D13-9E3665323C35}" srcOrd="0" destOrd="0" presId="urn:microsoft.com/office/officeart/2005/8/layout/radial4"/>
    <dgm:cxn modelId="{74E4F08B-3DBF-46C3-929D-C7A7E29DFBA9}" srcId="{8E293E14-2DDD-44AC-81BE-8A1C548A8394}" destId="{4AC4BC86-2C3E-4982-8951-32D2CEF24E68}" srcOrd="1" destOrd="0" parTransId="{5E49067B-D9D9-4E34-983C-310EC01BA551}" sibTransId="{EFA779AF-E6A9-48FF-8A59-5B6ACF411CE6}"/>
    <dgm:cxn modelId="{A0010FB5-C6B9-4E8F-A8AC-BBCE98E35C5D}" srcId="{8E293E14-2DDD-44AC-81BE-8A1C548A8394}" destId="{561098B5-BBC6-4A52-9EC5-2A940B711D3F}" srcOrd="2" destOrd="0" parTransId="{25EC87EE-78D4-4C59-8248-52A500D85767}" sibTransId="{1829EADC-2703-4F93-A40B-D5265F2C447D}"/>
    <dgm:cxn modelId="{CECF32E2-FB05-4D3D-A5C5-AF0BD8A0732A}" srcId="{8E293E14-2DDD-44AC-81BE-8A1C548A8394}" destId="{E3B107C1-F4CB-4E0E-A19F-4B2BECC0D630}" srcOrd="0" destOrd="0" parTransId="{212BD7D6-8A76-4497-91CD-ECCA8FF6B693}" sibTransId="{A15BEEA8-CE32-4714-91AB-CC017A7F57B8}"/>
    <dgm:cxn modelId="{6F94B182-C9EF-4F21-9759-3BAEBC213705}" type="presOf" srcId="{212BD7D6-8A76-4497-91CD-ECCA8FF6B693}" destId="{73A36E6D-556B-45A4-8209-9A9A94FBCBD5}" srcOrd="0" destOrd="0" presId="urn:microsoft.com/office/officeart/2005/8/layout/radial4"/>
    <dgm:cxn modelId="{787151EC-05A8-4471-850B-0FC5584A28D8}" type="presOf" srcId="{4AC4BC86-2C3E-4982-8951-32D2CEF24E68}" destId="{80686E89-8A52-485E-BE7D-B991A7C07A70}" srcOrd="0" destOrd="0" presId="urn:microsoft.com/office/officeart/2005/8/layout/radial4"/>
    <dgm:cxn modelId="{085D46E5-0B4B-42EA-9FEA-64AED40F3ABD}" type="presParOf" srcId="{B106E456-46AF-4C85-853A-936220AE63C9}" destId="{29297EB8-F551-4879-8A28-B90576091569}" srcOrd="0" destOrd="0" presId="urn:microsoft.com/office/officeart/2005/8/layout/radial4"/>
    <dgm:cxn modelId="{38AC71BF-573D-4A7C-A08F-3E0AF3792B44}" type="presParOf" srcId="{B106E456-46AF-4C85-853A-936220AE63C9}" destId="{73A36E6D-556B-45A4-8209-9A9A94FBCBD5}" srcOrd="1" destOrd="0" presId="urn:microsoft.com/office/officeart/2005/8/layout/radial4"/>
    <dgm:cxn modelId="{57D4B69E-9444-4CAB-8168-62397122FCB8}" type="presParOf" srcId="{B106E456-46AF-4C85-853A-936220AE63C9}" destId="{BA3FBAA0-7238-4CC1-9C5C-5E57D7238284}" srcOrd="2" destOrd="0" presId="urn:microsoft.com/office/officeart/2005/8/layout/radial4"/>
    <dgm:cxn modelId="{CCFE6C97-8728-48E5-9743-85DE3F4B51A7}" type="presParOf" srcId="{B106E456-46AF-4C85-853A-936220AE63C9}" destId="{8310BAD1-A4D2-4BAD-87F5-DBFC479E90C6}" srcOrd="3" destOrd="0" presId="urn:microsoft.com/office/officeart/2005/8/layout/radial4"/>
    <dgm:cxn modelId="{03EB840E-37BD-4872-B471-867728BE0157}" type="presParOf" srcId="{B106E456-46AF-4C85-853A-936220AE63C9}" destId="{80686E89-8A52-485E-BE7D-B991A7C07A70}" srcOrd="4" destOrd="0" presId="urn:microsoft.com/office/officeart/2005/8/layout/radial4"/>
    <dgm:cxn modelId="{07E1FEA3-CCCC-46B9-96A2-4332E23C61F5}" type="presParOf" srcId="{B106E456-46AF-4C85-853A-936220AE63C9}" destId="{09447FF4-581C-4D93-97D5-AF9F9708AF3B}" srcOrd="5" destOrd="0" presId="urn:microsoft.com/office/officeart/2005/8/layout/radial4"/>
    <dgm:cxn modelId="{D29B85CD-41E9-49A9-9168-9602DCD929A3}" type="presParOf" srcId="{B106E456-46AF-4C85-853A-936220AE63C9}" destId="{2675DFDA-B886-43D7-9D13-9E3665323C3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B726-8AD5-4F7D-85B0-D38E4C148460}">
      <dsp:nvSpPr>
        <dsp:cNvPr id="0" name=""/>
        <dsp:cNvSpPr/>
      </dsp:nvSpPr>
      <dsp:spPr>
        <a:xfrm>
          <a:off x="0" y="0"/>
          <a:ext cx="4001940" cy="487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D9745-D304-4423-BD76-D98DFBEDAE4F}">
      <dsp:nvSpPr>
        <dsp:cNvPr id="0" name=""/>
        <dsp:cNvSpPr/>
      </dsp:nvSpPr>
      <dsp:spPr>
        <a:xfrm>
          <a:off x="2000970" y="487812"/>
          <a:ext cx="2601261" cy="8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Encourage ASFV research</a:t>
          </a:r>
          <a:endParaRPr lang="en-US" sz="2200" kern="1200" dirty="0"/>
        </a:p>
      </dsp:txBody>
      <dsp:txXfrm>
        <a:off x="2043253" y="530095"/>
        <a:ext cx="2516695" cy="781598"/>
      </dsp:txXfrm>
    </dsp:sp>
    <dsp:sp modelId="{473F1AD6-FF5A-4100-9DA9-3737634741FD}">
      <dsp:nvSpPr>
        <dsp:cNvPr id="0" name=""/>
        <dsp:cNvSpPr/>
      </dsp:nvSpPr>
      <dsp:spPr>
        <a:xfrm>
          <a:off x="1969365" y="1454023"/>
          <a:ext cx="2601261" cy="8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WGS from all breeds</a:t>
          </a:r>
          <a:endParaRPr lang="en-US" sz="2200" kern="1200" dirty="0"/>
        </a:p>
      </dsp:txBody>
      <dsp:txXfrm>
        <a:off x="2011648" y="1496306"/>
        <a:ext cx="2516695" cy="781598"/>
      </dsp:txXfrm>
    </dsp:sp>
    <dsp:sp modelId="{ED3AFACD-ECC3-4811-8EC0-48CC031DE690}">
      <dsp:nvSpPr>
        <dsp:cNvPr id="0" name=""/>
        <dsp:cNvSpPr/>
      </dsp:nvSpPr>
      <dsp:spPr>
        <a:xfrm>
          <a:off x="2000970" y="2436682"/>
          <a:ext cx="2601261" cy="8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Assist in control of ASFV</a:t>
          </a:r>
          <a:endParaRPr lang="en-US" sz="2200" kern="1200" dirty="0"/>
        </a:p>
      </dsp:txBody>
      <dsp:txXfrm>
        <a:off x="2043253" y="2478965"/>
        <a:ext cx="2516695" cy="781598"/>
      </dsp:txXfrm>
    </dsp:sp>
    <dsp:sp modelId="{1AF60CC1-1DD1-4EC8-BF9E-6B9389CBB11B}">
      <dsp:nvSpPr>
        <dsp:cNvPr id="0" name=""/>
        <dsp:cNvSpPr/>
      </dsp:nvSpPr>
      <dsp:spPr>
        <a:xfrm>
          <a:off x="2000970" y="3390966"/>
          <a:ext cx="2601261" cy="866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Vaccine development</a:t>
          </a:r>
          <a:endParaRPr lang="en-US" sz="2200" kern="1200" dirty="0"/>
        </a:p>
      </dsp:txBody>
      <dsp:txXfrm>
        <a:off x="2043253" y="3433249"/>
        <a:ext cx="2516695" cy="781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97EB8-F551-4879-8A28-B90576091569}">
      <dsp:nvSpPr>
        <dsp:cNvPr id="0" name=""/>
        <dsp:cNvSpPr/>
      </dsp:nvSpPr>
      <dsp:spPr>
        <a:xfrm>
          <a:off x="1945988" y="2784322"/>
          <a:ext cx="2272377" cy="216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My expectations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GARA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2023</a:t>
          </a:r>
          <a:endParaRPr lang="en-US" sz="2200" kern="1200" dirty="0"/>
        </a:p>
      </dsp:txBody>
      <dsp:txXfrm>
        <a:off x="2278770" y="3101731"/>
        <a:ext cx="1606813" cy="1532588"/>
      </dsp:txXfrm>
    </dsp:sp>
    <dsp:sp modelId="{73A36E6D-556B-45A4-8209-9A9A94FBCBD5}">
      <dsp:nvSpPr>
        <dsp:cNvPr id="0" name=""/>
        <dsp:cNvSpPr/>
      </dsp:nvSpPr>
      <dsp:spPr>
        <a:xfrm rot="12900000">
          <a:off x="810360" y="2497317"/>
          <a:ext cx="1416484" cy="5517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FBAA0-7238-4CC1-9C5C-5E57D7238284}">
      <dsp:nvSpPr>
        <dsp:cNvPr id="0" name=""/>
        <dsp:cNvSpPr/>
      </dsp:nvSpPr>
      <dsp:spPr>
        <a:xfrm>
          <a:off x="-235883" y="1631282"/>
          <a:ext cx="2348657" cy="1471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Brainstorming </a:t>
          </a:r>
          <a:endParaRPr lang="en-US" sz="2500" kern="1200" dirty="0"/>
        </a:p>
      </dsp:txBody>
      <dsp:txXfrm>
        <a:off x="-192788" y="1674377"/>
        <a:ext cx="2262467" cy="1385180"/>
      </dsp:txXfrm>
    </dsp:sp>
    <dsp:sp modelId="{8310BAD1-A4D2-4BAD-87F5-DBFC479E90C6}">
      <dsp:nvSpPr>
        <dsp:cNvPr id="0" name=""/>
        <dsp:cNvSpPr/>
      </dsp:nvSpPr>
      <dsp:spPr>
        <a:xfrm rot="16200000">
          <a:off x="2357688" y="1699619"/>
          <a:ext cx="1448978" cy="5517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86E89-8A52-485E-BE7D-B991A7C07A70}">
      <dsp:nvSpPr>
        <dsp:cNvPr id="0" name=""/>
        <dsp:cNvSpPr/>
      </dsp:nvSpPr>
      <dsp:spPr>
        <a:xfrm>
          <a:off x="1890486" y="515326"/>
          <a:ext cx="2383381" cy="1471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International collaboration</a:t>
          </a:r>
          <a:endParaRPr lang="en-US" sz="2500" kern="1200" dirty="0"/>
        </a:p>
      </dsp:txBody>
      <dsp:txXfrm>
        <a:off x="1933581" y="558421"/>
        <a:ext cx="2297191" cy="1385180"/>
      </dsp:txXfrm>
    </dsp:sp>
    <dsp:sp modelId="{09447FF4-581C-4D93-97D5-AF9F9708AF3B}">
      <dsp:nvSpPr>
        <dsp:cNvPr id="0" name=""/>
        <dsp:cNvSpPr/>
      </dsp:nvSpPr>
      <dsp:spPr>
        <a:xfrm rot="19500000">
          <a:off x="3937509" y="2497317"/>
          <a:ext cx="1416484" cy="5517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5DFDA-B886-43D7-9D13-9E3665323C35}">
      <dsp:nvSpPr>
        <dsp:cNvPr id="0" name=""/>
        <dsp:cNvSpPr/>
      </dsp:nvSpPr>
      <dsp:spPr>
        <a:xfrm>
          <a:off x="4082029" y="1631282"/>
          <a:ext cx="2287761" cy="1471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 sub research groups</a:t>
          </a:r>
          <a:endParaRPr lang="en-US" sz="2500" kern="1200" dirty="0"/>
        </a:p>
      </dsp:txBody>
      <dsp:txXfrm>
        <a:off x="4125124" y="1674377"/>
        <a:ext cx="2201571" cy="138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26-1-2023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26-1-2023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Faculteit, departement, dienst …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09/02/2023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smtClean="0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mailto:stephen.ghogomu@ubuea.cm" TargetMode="External"/><Relationship Id="rId7" Type="http://schemas.openxmlformats.org/officeDocument/2006/relationships/image" Target="../media/image28.jpeg"/><Relationship Id="rId2" Type="http://schemas.openxmlformats.org/officeDocument/2006/relationships/hyperlink" Target="mailto:jan.paeshuyse@kuleuven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54BDC-64B8-F3A4-CD49-0DEBB7E0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33" y="89686"/>
            <a:ext cx="6693218" cy="595426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89AD963-5E87-57F6-ABBD-27E5C90B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94" y="1895132"/>
            <a:ext cx="2236307" cy="223630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8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3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ASFV: The  Project 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4218" y="1160366"/>
            <a:ext cx="3164727" cy="4823686"/>
            <a:chOff x="174218" y="1160366"/>
            <a:chExt cx="3164727" cy="4823686"/>
          </a:xfrm>
        </p:grpSpPr>
        <p:sp>
          <p:nvSpPr>
            <p:cNvPr id="6" name="TextBox 5"/>
            <p:cNvSpPr txBox="1"/>
            <p:nvPr/>
          </p:nvSpPr>
          <p:spPr>
            <a:xfrm>
              <a:off x="174218" y="1160366"/>
              <a:ext cx="290167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 and T cell epitopes prediction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5818" y="2551365"/>
              <a:ext cx="2901673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Insilico</a:t>
              </a: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analysis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18" y="3675728"/>
              <a:ext cx="3063127" cy="230832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Antigenicity</a:t>
              </a:r>
            </a:p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Stability</a:t>
              </a:r>
            </a:p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Structural prediction</a:t>
              </a:r>
            </a:p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Codon harmonization</a:t>
              </a:r>
            </a:p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Cytokine profiles</a:t>
              </a:r>
            </a:p>
            <a:p>
              <a:r>
                <a:rPr lang="en-US" sz="2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lang="en-US" sz="24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tc.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37146" y="1502884"/>
            <a:ext cx="3414818" cy="3020291"/>
            <a:chOff x="3637146" y="1502884"/>
            <a:chExt cx="3414818" cy="3020291"/>
          </a:xfrm>
        </p:grpSpPr>
        <p:grpSp>
          <p:nvGrpSpPr>
            <p:cNvPr id="15" name="Group 14"/>
            <p:cNvGrpSpPr/>
            <p:nvPr/>
          </p:nvGrpSpPr>
          <p:grpSpPr>
            <a:xfrm>
              <a:off x="4087091" y="1826407"/>
              <a:ext cx="2964873" cy="2440100"/>
              <a:chOff x="4087091" y="1852666"/>
              <a:chExt cx="2964873" cy="24401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49399" y="3461769"/>
                <a:ext cx="2613892" cy="83099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Cloned for phage display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87091" y="1852666"/>
                <a:ext cx="2964873" cy="83099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Cloned for Bacterial protein expression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Right Brace 15"/>
            <p:cNvSpPr/>
            <p:nvPr/>
          </p:nvSpPr>
          <p:spPr>
            <a:xfrm rot="10800000">
              <a:off x="3637146" y="1502884"/>
              <a:ext cx="611399" cy="3020291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28145" y="1114198"/>
            <a:ext cx="3837711" cy="712209"/>
            <a:chOff x="5828145" y="1114198"/>
            <a:chExt cx="3837711" cy="712209"/>
          </a:xfrm>
        </p:grpSpPr>
        <p:sp>
          <p:nvSpPr>
            <p:cNvPr id="13" name="TextBox 12"/>
            <p:cNvSpPr txBox="1"/>
            <p:nvPr/>
          </p:nvSpPr>
          <p:spPr>
            <a:xfrm>
              <a:off x="7051964" y="1114198"/>
              <a:ext cx="2613892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Diagnostic tool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828145" y="1413164"/>
              <a:ext cx="1117600" cy="413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391600" y="1732120"/>
            <a:ext cx="3608037" cy="2599736"/>
            <a:chOff x="8391600" y="1732120"/>
            <a:chExt cx="3608037" cy="2599736"/>
          </a:xfrm>
        </p:grpSpPr>
        <p:grpSp>
          <p:nvGrpSpPr>
            <p:cNvPr id="21" name="Group 20"/>
            <p:cNvGrpSpPr/>
            <p:nvPr/>
          </p:nvGrpSpPr>
          <p:grpSpPr>
            <a:xfrm>
              <a:off x="10053963" y="2089700"/>
              <a:ext cx="1945674" cy="1761309"/>
              <a:chOff x="10053963" y="2089700"/>
              <a:chExt cx="1945674" cy="17613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053963" y="2089700"/>
                <a:ext cx="1917964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vitro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trials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53963" y="3389344"/>
                <a:ext cx="1945674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vivo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trials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" name="Right Brace 21"/>
            <p:cNvSpPr/>
            <p:nvPr/>
          </p:nvSpPr>
          <p:spPr>
            <a:xfrm>
              <a:off x="8391600" y="1732120"/>
              <a:ext cx="1662363" cy="2599736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652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Results: B and T cell M13 filamentous phage display project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727201" y="4137891"/>
            <a:ext cx="1727200" cy="82203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32" y="669666"/>
            <a:ext cx="6536938" cy="2151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6400" y="4371080"/>
            <a:ext cx="445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Cloned into Pmal-c4 protein expression vector by Genscript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4000" y="5475206"/>
            <a:ext cx="387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Cloned into the phasmid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4582" y="656609"/>
            <a:ext cx="333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AAs=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 = 30.2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kDa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Antigenicity = 0.5988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 = 35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6" y="2975689"/>
            <a:ext cx="7007648" cy="29611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86963" y="2618434"/>
            <a:ext cx="3089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exposed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medium 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buried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334" y="601191"/>
            <a:ext cx="5444455" cy="514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 Jan Paeshuyse 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 Leuven </a:t>
            </a: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jan.paeshuyse@kuleuven.be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 Ghogomu </a:t>
            </a: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Buea 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stephen.ghogomu@ubuea.cm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Ebanja Joseph Ebwanga. PhD </a:t>
            </a: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Poulpharm </a:t>
            </a:r>
            <a:r>
              <a:rPr lang="en-US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bvba</a:t>
            </a:r>
            <a:endPara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ebanjajoeph@gmail.com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425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067" y="2302672"/>
            <a:ext cx="1325384" cy="12732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83660" y="4420849"/>
            <a:ext cx="5015773" cy="1655751"/>
            <a:chOff x="6883660" y="4420849"/>
            <a:chExt cx="5015773" cy="1655751"/>
          </a:xfrm>
        </p:grpSpPr>
        <p:sp>
          <p:nvSpPr>
            <p:cNvPr id="6" name="TextBox 5"/>
            <p:cNvSpPr txBox="1"/>
            <p:nvPr/>
          </p:nvSpPr>
          <p:spPr>
            <a:xfrm>
              <a:off x="8699451" y="4420849"/>
              <a:ext cx="3199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PhD student(s)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3660" y="4975880"/>
              <a:ext cx="4277360" cy="110072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759" y="807655"/>
            <a:ext cx="1193230" cy="1166947"/>
          </a:xfrm>
          <a:prstGeom prst="rect">
            <a:avLst/>
          </a:prstGeom>
        </p:spPr>
      </p:pic>
      <p:pic>
        <p:nvPicPr>
          <p:cNvPr id="10" name="Picture 2" descr="Molecular and Cell Biology Laboratory (MCBL) (@mcbl_ub) /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27" y="2328121"/>
            <a:ext cx="1222396" cy="12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atholieke Universiteit Leuven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62027" y="944909"/>
            <a:ext cx="2200867" cy="6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0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3037" y="2004291"/>
            <a:ext cx="5207163" cy="181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</a:t>
            </a:r>
            <a:endParaRPr lang="en-US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3309216" y="142298"/>
            <a:ext cx="5847041" cy="6000750"/>
            <a:chOff x="3309216" y="142298"/>
            <a:chExt cx="5847041" cy="6000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9216" y="142298"/>
              <a:ext cx="5314950" cy="60007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65996" y="5655024"/>
              <a:ext cx="1890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dreamstime.com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8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5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 Cameroon: what's known and key challenges</a:t>
            </a: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444" y="903680"/>
            <a:ext cx="5554955" cy="4662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What's known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Molecular characterisation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Genotype I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2.Genotype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Sero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-group I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Four variants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6,19,20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21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Single GGAATATATA repeat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Epidemiological studies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425" y="615000"/>
            <a:ext cx="6316003" cy="534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2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1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 Cameroon: My vision and expectations from GARA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9995" y="1007085"/>
            <a:ext cx="4602232" cy="4873365"/>
            <a:chOff x="599639" y="719666"/>
            <a:chExt cx="4275477" cy="5418667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4280717405"/>
                </p:ext>
              </p:extLst>
            </p:nvPr>
          </p:nvGraphicFramePr>
          <p:xfrm>
            <a:off x="599639" y="719666"/>
            <a:ext cx="4275477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7448804">
              <a:off x="-967489" y="3364216"/>
              <a:ext cx="5001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Vision for the next 5 – 10 years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4576896"/>
              </p:ext>
            </p:extLst>
          </p:nvPr>
        </p:nvGraphicFramePr>
        <p:xfrm>
          <a:off x="5643011" y="591170"/>
          <a:ext cx="6133907" cy="546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5884" y="6255467"/>
            <a:ext cx="565255" cy="565255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9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10747783" cy="402479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 a multi-epitope, filamentous phage-based vaccine against the African swine fever virus</a:t>
            </a:r>
            <a:endParaRPr lang="nl-NL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9805" y="5568562"/>
            <a:ext cx="6096524" cy="952581"/>
          </a:xfrm>
        </p:spPr>
        <p:txBody>
          <a:bodyPr>
            <a:normAutofit/>
          </a:bodyPr>
          <a:lstStyle/>
          <a:p>
            <a:r>
              <a:rPr lang="nl-NL" dirty="0" smtClean="0"/>
              <a:t>Ebanja Joseph Ebwanga. PhD</a:t>
            </a:r>
          </a:p>
          <a:p>
            <a:r>
              <a:rPr lang="nl-NL" dirty="0" smtClean="0"/>
              <a:t>KU Leuven, Belgium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72861"/>
            <a:ext cx="1653309" cy="16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57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try something else </a:t>
            </a: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4691" y="1059991"/>
            <a:ext cx="5394036" cy="3632084"/>
            <a:chOff x="665018" y="1602525"/>
            <a:chExt cx="7610765" cy="45658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018" y="1602525"/>
              <a:ext cx="7519410" cy="41761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38864" y="5821984"/>
              <a:ext cx="2536919" cy="3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Wang et al.,2021</a:t>
              </a:r>
              <a:endPara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2800" y="1586817"/>
            <a:ext cx="4818037" cy="2957476"/>
            <a:chOff x="575999" y="1469445"/>
            <a:chExt cx="5647165" cy="37576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999" y="1469445"/>
              <a:ext cx="5647165" cy="34601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23038" y="4919342"/>
              <a:ext cx="1773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Fan et al.,2021</a:t>
              </a:r>
              <a:endPara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072" y="5524969"/>
            <a:ext cx="374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swine fever virus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3790" y="5524970"/>
            <a:ext cx="389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swine fever virus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484" y="876709"/>
            <a:ext cx="1574561" cy="35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425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ASFV: The search for alternatives </a:t>
            </a: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2674" y="1064915"/>
            <a:ext cx="6259101" cy="3817694"/>
            <a:chOff x="190772" y="1561356"/>
            <a:chExt cx="6259101" cy="3817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2" y="1956612"/>
              <a:ext cx="3175502" cy="317550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72892" y="1561356"/>
              <a:ext cx="5976981" cy="3817694"/>
              <a:chOff x="481021" y="1302327"/>
              <a:chExt cx="5466403" cy="332550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46546" y="1302327"/>
                <a:ext cx="1976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Simple genome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61092" y="1793439"/>
                <a:ext cx="1976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Fewer genes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67097" y="2665095"/>
                <a:ext cx="2193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Easily attenuated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67097" y="3546437"/>
                <a:ext cx="30803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Correlates of protection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1021" y="4227724"/>
                <a:ext cx="26462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Vaccines or antivirals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120301" y="1039993"/>
            <a:ext cx="5723863" cy="3770813"/>
            <a:chOff x="6381546" y="1561356"/>
            <a:chExt cx="5723863" cy="37708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1546" y="2226999"/>
              <a:ext cx="2892108" cy="266311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402819" y="1561356"/>
              <a:ext cx="5702590" cy="3770813"/>
              <a:chOff x="6424092" y="895713"/>
              <a:chExt cx="5702590" cy="377081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9197602" y="3346831"/>
                <a:ext cx="2929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Correlates of protection 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24092" y="4266416"/>
                <a:ext cx="3076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No vaccine or no antiviral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86731" y="895713"/>
                <a:ext cx="2262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Complex genome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9273" y="1291356"/>
                <a:ext cx="2262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Too many genes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292965" y="2427360"/>
                <a:ext cx="2262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Attenuation</a:t>
                </a:r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7427333" y="3017484"/>
            <a:ext cx="89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5454" y="5283409"/>
            <a:ext cx="688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strategies for a vaccine development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protection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8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57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ASFV: Immunoinformatics + phage display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734" y="796502"/>
            <a:ext cx="515835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Immunoinformatics + phage display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changer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52226" y="808297"/>
            <a:ext cx="3791935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from Literature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23125" y="1303738"/>
            <a:ext cx="5316543" cy="1559507"/>
            <a:chOff x="223125" y="1303738"/>
            <a:chExt cx="5316543" cy="1559507"/>
          </a:xfrm>
        </p:grpSpPr>
        <p:sp>
          <p:nvSpPr>
            <p:cNvPr id="8" name="Rectangle 7"/>
            <p:cNvSpPr/>
            <p:nvPr/>
          </p:nvSpPr>
          <p:spPr>
            <a:xfrm>
              <a:off x="223125" y="2016224"/>
              <a:ext cx="2095202" cy="8309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CD8</a:t>
              </a:r>
              <a:r>
                <a:rPr lang="en-US" sz="2400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T cells</a:t>
              </a:r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ctr"/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Protection 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81467" y="2032248"/>
              <a:ext cx="1858201" cy="8309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ntibody protection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 rot="16200000">
              <a:off x="2682267" y="99292"/>
              <a:ext cx="611399" cy="3020291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6240" y="2942514"/>
            <a:ext cx="5678248" cy="1365908"/>
            <a:chOff x="1796240" y="2942514"/>
            <a:chExt cx="5678248" cy="1365908"/>
          </a:xfrm>
        </p:grpSpPr>
        <p:sp>
          <p:nvSpPr>
            <p:cNvPr id="10" name="Rectangle 9"/>
            <p:cNvSpPr/>
            <p:nvPr/>
          </p:nvSpPr>
          <p:spPr>
            <a:xfrm>
              <a:off x="1796240" y="3477425"/>
              <a:ext cx="1613233" cy="8309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assive </a:t>
              </a:r>
            </a:p>
            <a:p>
              <a:pPr algn="ctr"/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transfer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81467" y="3477425"/>
              <a:ext cx="1655250" cy="8309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Maternal antibodies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08711" y="3475370"/>
              <a:ext cx="1865777" cy="83099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Neutralizing </a:t>
              </a:r>
            </a:p>
            <a:p>
              <a:pPr algn="ctr"/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antibodies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16200000">
              <a:off x="4403804" y="1208022"/>
              <a:ext cx="465704" cy="3934687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3498" y="4641977"/>
            <a:ext cx="3934687" cy="1329466"/>
            <a:chOff x="683498" y="4641977"/>
            <a:chExt cx="3934687" cy="1329466"/>
          </a:xfrm>
        </p:grpSpPr>
        <p:sp>
          <p:nvSpPr>
            <p:cNvPr id="13" name="Rectangle 12"/>
            <p:cNvSpPr/>
            <p:nvPr/>
          </p:nvSpPr>
          <p:spPr>
            <a:xfrm>
              <a:off x="960039" y="5509778"/>
              <a:ext cx="3588699" cy="46166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Involved in protection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 rot="5400000">
              <a:off x="2328013" y="2997462"/>
              <a:ext cx="645658" cy="3934687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91" y="4435594"/>
            <a:ext cx="1542418" cy="154241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234213" y="1970057"/>
            <a:ext cx="4571110" cy="1505313"/>
            <a:chOff x="7215870" y="1970057"/>
            <a:chExt cx="4571110" cy="150531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7215870" y="1970057"/>
              <a:ext cx="2812308" cy="46166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Immunoinformatics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14756" y="2644373"/>
              <a:ext cx="3672224" cy="830997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rediction of B and T cell </a:t>
              </a:r>
            </a:p>
            <a:p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epitopes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83907" y="3736424"/>
            <a:ext cx="4133633" cy="1873411"/>
            <a:chOff x="7783907" y="3736424"/>
            <a:chExt cx="4133633" cy="18734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9519768" y="3736424"/>
              <a:ext cx="42511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83907" y="4482926"/>
              <a:ext cx="2144626" cy="46166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Phage display 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26172" y="5148170"/>
              <a:ext cx="3591368" cy="461665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M13 filamentous phages </a:t>
              </a:r>
              <a:endParaRPr lang="en-US" sz="2400" dirty="0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3" y="761383"/>
            <a:ext cx="7886700" cy="3200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226" y="1305958"/>
            <a:ext cx="10104772" cy="29548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458" y="2386840"/>
            <a:ext cx="9483083" cy="35879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2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36"/>
            <a:ext cx="12192000" cy="53187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M13 filamentous phage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64" y="1798107"/>
            <a:ext cx="4719781" cy="25548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1859" y="1273606"/>
            <a:ext cx="3282542" cy="4370678"/>
            <a:chOff x="301744" y="1494414"/>
            <a:chExt cx="3282542" cy="43706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744" y="1494414"/>
              <a:ext cx="3282542" cy="3576350"/>
            </a:xfrm>
            <a:prstGeom prst="rect">
              <a:avLst/>
            </a:prstGeom>
          </p:spPr>
        </p:pic>
        <p:sp>
          <p:nvSpPr>
            <p:cNvPr id="17" name="Round Diagonal Corner Rectangle 16"/>
            <p:cNvSpPr/>
            <p:nvPr/>
          </p:nvSpPr>
          <p:spPr>
            <a:xfrm>
              <a:off x="1727201" y="4137891"/>
              <a:ext cx="1727200" cy="82203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576000" y="5043056"/>
              <a:ext cx="1727200" cy="82203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34763" y="1107351"/>
            <a:ext cx="2488335" cy="4333875"/>
            <a:chOff x="8885381" y="1107351"/>
            <a:chExt cx="2488335" cy="43338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866" y="1107351"/>
              <a:ext cx="1466850" cy="43338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885381" y="2613891"/>
              <a:ext cx="956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884" y="6256180"/>
            <a:ext cx="565255" cy="565255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09/02/2023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9F9DA453-C899-4510-A4DC-271F06EBCBD3}"/>
</file>

<file path=customXml/itemProps2.xml><?xml version="1.0" encoding="utf-8"?>
<ds:datastoreItem xmlns:ds="http://schemas.openxmlformats.org/officeDocument/2006/customXml" ds:itemID="{8AEED708-7DAD-4A21-B974-EAA1439D839D}"/>
</file>

<file path=customXml/itemProps3.xml><?xml version="1.0" encoding="utf-8"?>
<ds:datastoreItem xmlns:ds="http://schemas.openxmlformats.org/officeDocument/2006/customXml" ds:itemID="{63FE9E30-CA33-4DD7-873B-FDEB3529CE3E}"/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366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KU Leuven</vt:lpstr>
      <vt:lpstr>KU Leuven Sedes</vt:lpstr>
      <vt:lpstr>PowerPoint Presentation</vt:lpstr>
      <vt:lpstr>PowerPoint Presentation</vt:lpstr>
      <vt:lpstr>ASFV Cameroon: what's known and key challenges</vt:lpstr>
      <vt:lpstr>ASFV Cameroon: My vision and expectations from GARA</vt:lpstr>
      <vt:lpstr>Toward a multi-epitope, filamentous phage-based vaccine against the African swine fever virus</vt:lpstr>
      <vt:lpstr>I will try something else </vt:lpstr>
      <vt:lpstr>ASFV: The search for alternatives </vt:lpstr>
      <vt:lpstr>ASFV: Immunoinformatics + phage display</vt:lpstr>
      <vt:lpstr>M13 filamentous phage</vt:lpstr>
      <vt:lpstr>ASFV: The  Project </vt:lpstr>
      <vt:lpstr>Some Results: B and T cell M13 filamentous phage display project</vt:lpstr>
      <vt:lpstr>Collaboration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2023-01-31T19:03:42Z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